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4"/>
  </p:sldMasterIdLst>
  <p:notesMasterIdLst>
    <p:notesMasterId r:id="rId12"/>
  </p:notesMasterIdLst>
  <p:handoutMasterIdLst>
    <p:handoutMasterId r:id="rId13"/>
  </p:handoutMasterIdLst>
  <p:sldIdLst>
    <p:sldId id="283" r:id="rId5"/>
    <p:sldId id="282" r:id="rId6"/>
    <p:sldId id="348" r:id="rId7"/>
    <p:sldId id="292" r:id="rId8"/>
    <p:sldId id="293" r:id="rId9"/>
    <p:sldId id="324" r:id="rId10"/>
    <p:sldId id="309" r:id="rId11"/>
  </p:sldIdLst>
  <p:sldSz cx="9144000" cy="6858000" type="screen4x3"/>
  <p:notesSz cx="7010400" cy="9296400"/>
  <p:defaultTextStyle>
    <a:defPPr>
      <a:defRPr lang="es-E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014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Nelson Alexander Gonzalez Velandia" initials="NAGV" lastIdx="1" clrIdx="0">
    <p:extLst>
      <p:ext uri="{19B8F6BF-5375-455C-9EA6-DF929625EA0E}">
        <p15:presenceInfo xmlns:p15="http://schemas.microsoft.com/office/powerpoint/2012/main" userId="S-1-5-21-776300533-1804741712-1538882281-110241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AB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113A9D2-9D6B-4929-AA2D-F23B5EE8CBE7}" styleName="Estilo temático 2 - Énfasis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729" autoAdjust="0"/>
    <p:restoredTop sz="94660"/>
  </p:normalViewPr>
  <p:slideViewPr>
    <p:cSldViewPr snapToGrid="0" snapToObjects="1" showGuides="1">
      <p:cViewPr varScale="1">
        <p:scale>
          <a:sx n="108" d="100"/>
          <a:sy n="108" d="100"/>
        </p:scale>
        <p:origin x="1698" y="102"/>
      </p:cViewPr>
      <p:guideLst>
        <p:guide orient="horz" pos="2160"/>
        <p:guide pos="3014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handoutMaster" Target="handoutMasters/handoutMaster1.xml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notesMaster" Target="notesMasters/notesMaster1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presProps" Target="pres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commentAuthors" Target="commentAuthor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s-ES" dirty="0"/>
          </a:p>
        </p:txBody>
      </p:sp>
      <p:sp>
        <p:nvSpPr>
          <p:cNvPr id="3" name="Marcador de fecha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8F027A31-8B70-484C-A67D-DC17AAB13D95}" type="datetimeFigureOut">
              <a:rPr lang="es-ES" smtClean="0"/>
              <a:t>09/08/2022</a:t>
            </a:fld>
            <a:endParaRPr lang="es-ES" dirty="0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s-ES" dirty="0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E7E4CE45-D4DB-2342-87C1-B960E212B0CC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819905127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s-ES" dirty="0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F200FF5C-916C-FC4C-8491-FA264B13FCF2}" type="datetimeFigureOut">
              <a:rPr lang="es-ES" smtClean="0"/>
              <a:t>09/08/2022</a:t>
            </a:fld>
            <a:endParaRPr lang="es-ES" dirty="0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s-ES" dirty="0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s-ES" dirty="0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89E7605E-031D-5D48-BE3A-91A96A7C5466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89155843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57066" indent="-291179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64717" indent="-23294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30604" indent="-23294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96491" indent="-23294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62377" indent="-23294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3028264" indent="-23294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94151" indent="-23294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960038" indent="-23294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C9F49357-D08B-402D-8B62-DC6807B11783}" type="slidenum">
              <a:rPr lang="es-ES" altLang="es-CO"/>
              <a:pPr fontAlgn="base">
                <a:spcBef>
                  <a:spcPct val="0"/>
                </a:spcBef>
                <a:spcAft>
                  <a:spcPct val="0"/>
                </a:spcAft>
              </a:pPr>
              <a:t>1</a:t>
            </a:fld>
            <a:endParaRPr lang="es-ES" altLang="es-CO" dirty="0"/>
          </a:p>
        </p:txBody>
      </p:sp>
      <p:sp>
        <p:nvSpPr>
          <p:cNvPr id="51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s-ES_tradnl" altLang="es-CO" dirty="0"/>
          </a:p>
        </p:txBody>
      </p:sp>
    </p:spTree>
    <p:extLst>
      <p:ext uri="{BB962C8B-B14F-4D97-AF65-F5344CB8AC3E}">
        <p14:creationId xmlns:p14="http://schemas.microsoft.com/office/powerpoint/2010/main" val="41955138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 descr="Plantilla PPT AEROCIVIL-02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6512" y="-27384"/>
            <a:ext cx="9217024" cy="6912768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27980" y="3058778"/>
            <a:ext cx="7847686" cy="970744"/>
          </a:xfrm>
        </p:spPr>
        <p:txBody>
          <a:bodyPr/>
          <a:lstStyle>
            <a:lvl1pPr algn="ctr">
              <a:defRPr b="1">
                <a:solidFill>
                  <a:schemeClr val="tx2"/>
                </a:solidFill>
              </a:defRPr>
            </a:lvl1pPr>
          </a:lstStyle>
          <a:p>
            <a:r>
              <a:rPr lang="es-ES_tradnl" dirty="0"/>
              <a:t>Clic para editar título</a:t>
            </a:r>
            <a:endParaRPr lang="es-ES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627979" y="4231906"/>
            <a:ext cx="7847687" cy="335916"/>
          </a:xfrm>
        </p:spPr>
        <p:txBody>
          <a:bodyPr anchor="ctr">
            <a:noAutofit/>
          </a:bodyPr>
          <a:lstStyle>
            <a:lvl1pPr marL="0" indent="0" algn="ctr">
              <a:buNone/>
              <a:defRPr sz="2000">
                <a:solidFill>
                  <a:schemeClr val="tx1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_tradnl" dirty="0"/>
              <a:t>Haga clic para modificar el estilo de subtítulo del patrón</a:t>
            </a:r>
            <a:endParaRPr lang="es-ES" dirty="0"/>
          </a:p>
        </p:txBody>
      </p:sp>
      <p:sp>
        <p:nvSpPr>
          <p:cNvPr id="7" name="CuadroTexto 6"/>
          <p:cNvSpPr txBox="1"/>
          <p:nvPr userDrawn="1"/>
        </p:nvSpPr>
        <p:spPr>
          <a:xfrm>
            <a:off x="627979" y="6423719"/>
            <a:ext cx="39899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>
                <a:solidFill>
                  <a:schemeClr val="bg1"/>
                </a:solidFill>
                <a:latin typeface="Arial"/>
                <a:cs typeface="Arial"/>
              </a:rPr>
              <a:t>www.aerocivil.gov.co</a:t>
            </a:r>
          </a:p>
        </p:txBody>
      </p:sp>
    </p:spTree>
    <p:extLst>
      <p:ext uri="{BB962C8B-B14F-4D97-AF65-F5344CB8AC3E}">
        <p14:creationId xmlns:p14="http://schemas.microsoft.com/office/powerpoint/2010/main" val="34307189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 descr="Plantilla PPT AEROCIVIL-02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6512" y="-27384"/>
            <a:ext cx="9217024" cy="6912768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510390" y="2577849"/>
            <a:ext cx="3158381" cy="1372924"/>
          </a:xfrm>
        </p:spPr>
        <p:txBody>
          <a:bodyPr/>
          <a:lstStyle>
            <a:lvl1pPr algn="ctr">
              <a:defRPr b="1">
                <a:solidFill>
                  <a:schemeClr val="tx2"/>
                </a:solidFill>
              </a:defRPr>
            </a:lvl1pPr>
          </a:lstStyle>
          <a:p>
            <a:r>
              <a:rPr lang="es-ES_tradnl" dirty="0"/>
              <a:t>Clic para editar título</a:t>
            </a:r>
            <a:endParaRPr lang="es-ES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510390" y="3950773"/>
            <a:ext cx="3158381" cy="1003466"/>
          </a:xfrm>
        </p:spPr>
        <p:txBody>
          <a:bodyPr anchor="ctr">
            <a:noAutofit/>
          </a:bodyPr>
          <a:lstStyle>
            <a:lvl1pPr marL="0" indent="0" algn="ctr">
              <a:buNone/>
              <a:defRPr sz="2000">
                <a:solidFill>
                  <a:schemeClr val="tx1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_tradnl" dirty="0"/>
              <a:t>Haga clic para modificar el estilo de subtítulo del patrón</a:t>
            </a:r>
            <a:endParaRPr lang="es-ES" dirty="0"/>
          </a:p>
        </p:txBody>
      </p:sp>
      <p:sp>
        <p:nvSpPr>
          <p:cNvPr id="6" name="Marcador de contenido 2"/>
          <p:cNvSpPr>
            <a:spLocks noGrp="1"/>
          </p:cNvSpPr>
          <p:nvPr>
            <p:ph idx="10"/>
          </p:nvPr>
        </p:nvSpPr>
        <p:spPr>
          <a:xfrm>
            <a:off x="3892190" y="1700808"/>
            <a:ext cx="5288322" cy="4264764"/>
          </a:xfrm>
        </p:spPr>
        <p:txBody>
          <a:bodyPr/>
          <a:lstStyle/>
          <a:p>
            <a:pPr lvl="0"/>
            <a:r>
              <a:rPr lang="es-ES_tradnl" dirty="0"/>
              <a:t>Haga clic para modificar el estilo de texto del patrón</a:t>
            </a:r>
          </a:p>
          <a:p>
            <a:pPr lvl="1"/>
            <a:r>
              <a:rPr lang="es-ES_tradnl" dirty="0"/>
              <a:t>Segundo nivel</a:t>
            </a:r>
          </a:p>
          <a:p>
            <a:pPr lvl="2"/>
            <a:r>
              <a:rPr lang="es-ES_tradnl" dirty="0"/>
              <a:t>Tercer nivel</a:t>
            </a:r>
          </a:p>
          <a:p>
            <a:pPr lvl="3"/>
            <a:r>
              <a:rPr lang="es-ES_tradnl" dirty="0"/>
              <a:t>Cuarto nivel</a:t>
            </a:r>
          </a:p>
          <a:p>
            <a:pPr lvl="4"/>
            <a:r>
              <a:rPr lang="es-ES_tradnl" dirty="0"/>
              <a:t>Quinto nivel</a:t>
            </a:r>
            <a:endParaRPr lang="es-ES" dirty="0"/>
          </a:p>
        </p:txBody>
      </p:sp>
      <p:sp>
        <p:nvSpPr>
          <p:cNvPr id="7" name="CuadroTexto 6"/>
          <p:cNvSpPr txBox="1"/>
          <p:nvPr userDrawn="1"/>
        </p:nvSpPr>
        <p:spPr>
          <a:xfrm>
            <a:off x="627979" y="6423719"/>
            <a:ext cx="39899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>
                <a:solidFill>
                  <a:schemeClr val="bg1"/>
                </a:solidFill>
                <a:latin typeface="Arial"/>
                <a:cs typeface="Arial"/>
              </a:rPr>
              <a:t>www.aerocivil.gov.co</a:t>
            </a:r>
          </a:p>
        </p:txBody>
      </p:sp>
    </p:spTree>
    <p:extLst>
      <p:ext uri="{BB962C8B-B14F-4D97-AF65-F5344CB8AC3E}">
        <p14:creationId xmlns:p14="http://schemas.microsoft.com/office/powerpoint/2010/main" val="21652851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457200" y="1799011"/>
            <a:ext cx="8229600" cy="4327151"/>
          </a:xfrm>
        </p:spPr>
        <p:txBody>
          <a:bodyPr/>
          <a:lstStyle/>
          <a:p>
            <a:pPr lvl="0"/>
            <a:r>
              <a:rPr lang="es-ES_tradnl" dirty="0"/>
              <a:t>Haga clic para modificar el estilo de texto del patrón</a:t>
            </a:r>
          </a:p>
          <a:p>
            <a:pPr lvl="1"/>
            <a:r>
              <a:rPr lang="es-ES_tradnl" dirty="0"/>
              <a:t>Segundo nivel</a:t>
            </a:r>
          </a:p>
          <a:p>
            <a:pPr lvl="2"/>
            <a:r>
              <a:rPr lang="es-ES_tradnl" dirty="0"/>
              <a:t>Tercer nivel</a:t>
            </a:r>
          </a:p>
          <a:p>
            <a:pPr lvl="3"/>
            <a:r>
              <a:rPr lang="es-ES_tradnl" dirty="0"/>
              <a:t>Cuarto nivel</a:t>
            </a:r>
          </a:p>
          <a:p>
            <a:pPr lvl="4"/>
            <a:r>
              <a:rPr lang="es-ES_tradnl" dirty="0"/>
              <a:t>Quinto nivel</a:t>
            </a:r>
            <a:endParaRPr lang="es-ES" dirty="0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3BB23A-EB26-7E4D-8E64-18BBA921D8E4}" type="datetime1">
              <a:rPr lang="es-AR" smtClean="0"/>
              <a:t>9/8/2022</a:t>
            </a:fld>
            <a:endParaRPr lang="es-ES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dirty="0"/>
              <a:t>www.aerocivil.gov.co</a:t>
            </a: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F8E628-6199-4E49-B97E-043B0DCFEA8E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0569301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2568EC-4245-DD4C-84C2-75CD8A3AD1D4}" type="datetime1">
              <a:rPr lang="es-AR" smtClean="0"/>
              <a:t>9/8/2022</a:t>
            </a:fld>
            <a:endParaRPr lang="es-ES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dirty="0"/>
              <a:t>www.aerocivil.gov.co</a:t>
            </a: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F8E628-6199-4E49-B97E-043B0DCFEA8E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8937100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457200" y="1751979"/>
            <a:ext cx="4038600" cy="437418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648200" y="1751979"/>
            <a:ext cx="4038600" cy="437418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B5B27B-6F0D-224B-A2ED-EB63453D4360}" type="datetime1">
              <a:rPr lang="es-AR" smtClean="0"/>
              <a:t>9/8/2022</a:t>
            </a:fld>
            <a:endParaRPr lang="es-ES" dirty="0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dirty="0"/>
              <a:t>www.aerocivil.gov.co</a:t>
            </a:r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F8E628-6199-4E49-B97E-043B0DCFEA8E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40253785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09ED7A-7F90-B949-B4C0-68A7D9C17043}" type="datetime1">
              <a:rPr lang="es-AR" smtClean="0"/>
              <a:t>9/8/2022</a:t>
            </a:fld>
            <a:endParaRPr lang="es-ES" dirty="0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dirty="0"/>
              <a:t>www.aerocivil.gov.co</a:t>
            </a:r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F8E628-6199-4E49-B97E-043B0DCFEA8E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0081323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8BC24F-8CBB-494F-9A21-7BED0805888B}" type="datetime1">
              <a:rPr lang="es-AR" smtClean="0"/>
              <a:t>9/8/2022</a:t>
            </a:fld>
            <a:endParaRPr lang="es-ES" dirty="0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dirty="0"/>
              <a:t>www.aerocivil.gov.co</a:t>
            </a: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F8E628-6199-4E49-B97E-043B0DCFEA8E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2842897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  <a:endParaRPr lang="es-CO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C72174-C7F4-4958-8D0A-5531277247B9}" type="datetimeFigureOut">
              <a:rPr lang="es-CO"/>
              <a:pPr>
                <a:defRPr/>
              </a:pPr>
              <a:t>9/08/2022</a:t>
            </a:fld>
            <a:endParaRPr lang="es-CO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O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758A3D-C94C-4F24-A70B-D5040B89D650}" type="slidenum">
              <a:rPr lang="es-CO"/>
              <a:pPr>
                <a:defRPr/>
              </a:pPr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4164921677"/>
      </p:ext>
    </p:extLst>
  </p:cSld>
  <p:clrMapOvr>
    <a:masterClrMapping/>
  </p:clrMapOvr>
  <p:transition>
    <p:fade thruBlk="1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jp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 descr="Plantilla PPT AEROCIVIL-01.jpg"/>
          <p:cNvPicPr>
            <a:picLocks noChangeAspect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457200" y="315204"/>
            <a:ext cx="6412098" cy="112175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_tradnl" dirty="0"/>
              <a:t>Clic para editar título</a:t>
            </a:r>
            <a:endParaRPr lang="es-ES" dirty="0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457200" y="1677997"/>
            <a:ext cx="8229600" cy="44481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_tradnl" dirty="0"/>
              <a:t>Haga clic para modificar el estilo de texto del patrón</a:t>
            </a:r>
          </a:p>
          <a:p>
            <a:pPr lvl="1"/>
            <a:r>
              <a:rPr lang="es-ES_tradnl" dirty="0"/>
              <a:t>Segundo nivel</a:t>
            </a:r>
          </a:p>
          <a:p>
            <a:pPr lvl="2"/>
            <a:r>
              <a:rPr lang="es-ES_tradnl" dirty="0"/>
              <a:t>Tercer nivel</a:t>
            </a:r>
          </a:p>
          <a:p>
            <a:pPr lvl="3"/>
            <a:r>
              <a:rPr lang="es-ES_tradnl" dirty="0"/>
              <a:t>Cuarto nivel</a:t>
            </a:r>
          </a:p>
          <a:p>
            <a:pPr lvl="4"/>
            <a:r>
              <a:rPr lang="es-ES_tradnl" dirty="0"/>
              <a:t>Quinto nivel</a:t>
            </a:r>
            <a:endParaRPr lang="es-ES" dirty="0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457200" y="6526574"/>
            <a:ext cx="1016779" cy="25052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fld id="{642A505D-C5CD-D943-AB03-A4C1CBE72BE3}" type="datetime1">
              <a:rPr lang="es-AR" smtClean="0"/>
              <a:t>9/8/2022</a:t>
            </a:fld>
            <a:endParaRPr lang="es-ES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1789169" y="6526574"/>
            <a:ext cx="5654887" cy="25052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50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r>
              <a:rPr lang="es-ES" dirty="0"/>
              <a:t>www.aerocivil.gov.co</a:t>
            </a: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7740706" y="6526574"/>
            <a:ext cx="946093" cy="25052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fld id="{88F8E628-6199-4E49-B97E-043B0DCFEA8E}" type="slidenum">
              <a:rPr lang="es-ES" smtClean="0"/>
              <a:pPr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1196912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6" r:id="rId2"/>
    <p:sldLayoutId id="2147483650" r:id="rId3"/>
    <p:sldLayoutId id="2147483651" r:id="rId4"/>
    <p:sldLayoutId id="2147483652" r:id="rId5"/>
    <p:sldLayoutId id="2147483654" r:id="rId6"/>
    <p:sldLayoutId id="2147483655" r:id="rId7"/>
    <p:sldLayoutId id="2147483657" r:id="rId8"/>
  </p:sldLayoutIdLst>
  <p:hf hdr="0"/>
  <p:txStyles>
    <p:titleStyle>
      <a:lvl1pPr algn="l" defTabSz="457200" rtl="0" eaLnBrk="1" latinLnBrk="0" hangingPunct="1">
        <a:spcBef>
          <a:spcPct val="0"/>
        </a:spcBef>
        <a:buNone/>
        <a:defRPr sz="3600" b="1" kern="1200">
          <a:solidFill>
            <a:srgbClr val="404040"/>
          </a:solidFill>
          <a:latin typeface="Arial"/>
          <a:ea typeface="+mj-ea"/>
          <a:cs typeface="Arial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Clr>
          <a:schemeClr val="tx2"/>
        </a:buClr>
        <a:buFont typeface="Arial"/>
        <a:buChar char="•"/>
        <a:defRPr sz="2800" kern="1200">
          <a:solidFill>
            <a:schemeClr val="tx1"/>
          </a:solidFill>
          <a:latin typeface="Arial"/>
          <a:ea typeface="+mn-ea"/>
          <a:cs typeface="Arial"/>
        </a:defRPr>
      </a:lvl1pPr>
      <a:lvl2pPr marL="742950" indent="-285750" algn="l" defTabSz="457200" rtl="0" eaLnBrk="1" latinLnBrk="0" hangingPunct="1">
        <a:spcBef>
          <a:spcPct val="20000"/>
        </a:spcBef>
        <a:buClr>
          <a:schemeClr val="tx2"/>
        </a:buClr>
        <a:buFont typeface="Arial"/>
        <a:buChar char="•"/>
        <a:defRPr sz="2400" kern="1200">
          <a:solidFill>
            <a:schemeClr val="tx1"/>
          </a:solidFill>
          <a:latin typeface="Arial"/>
          <a:ea typeface="+mn-ea"/>
          <a:cs typeface="Arial"/>
        </a:defRPr>
      </a:lvl2pPr>
      <a:lvl3pPr marL="1143000" indent="-228600" algn="l" defTabSz="457200" rtl="0" eaLnBrk="1" latinLnBrk="0" hangingPunct="1">
        <a:spcBef>
          <a:spcPct val="20000"/>
        </a:spcBef>
        <a:buClr>
          <a:schemeClr val="tx2"/>
        </a:buClr>
        <a:buFont typeface="Arial"/>
        <a:buChar char="•"/>
        <a:defRPr sz="2000" kern="1200">
          <a:solidFill>
            <a:schemeClr val="tx1"/>
          </a:solidFill>
          <a:latin typeface="Arial"/>
          <a:ea typeface="+mn-ea"/>
          <a:cs typeface="Arial"/>
        </a:defRPr>
      </a:lvl3pPr>
      <a:lvl4pPr marL="1600200" indent="-228600" algn="l" defTabSz="457200" rtl="0" eaLnBrk="1" latinLnBrk="0" hangingPunct="1">
        <a:spcBef>
          <a:spcPct val="20000"/>
        </a:spcBef>
        <a:buClr>
          <a:schemeClr val="tx2"/>
        </a:buClr>
        <a:buFont typeface="Arial"/>
        <a:buChar char="•"/>
        <a:defRPr sz="1800" kern="1200">
          <a:solidFill>
            <a:schemeClr val="tx1"/>
          </a:solidFill>
          <a:latin typeface="Arial"/>
          <a:ea typeface="+mn-ea"/>
          <a:cs typeface="Arial"/>
        </a:defRPr>
      </a:lvl4pPr>
      <a:lvl5pPr marL="2057400" indent="-228600" algn="l" defTabSz="457200" rtl="0" eaLnBrk="1" latinLnBrk="0" hangingPunct="1">
        <a:spcBef>
          <a:spcPct val="20000"/>
        </a:spcBef>
        <a:buClr>
          <a:schemeClr val="tx2"/>
        </a:buClr>
        <a:buFont typeface="Arial"/>
        <a:buChar char="•"/>
        <a:defRPr sz="1800" kern="1200">
          <a:solidFill>
            <a:schemeClr val="tx1"/>
          </a:solidFill>
          <a:latin typeface="Arial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69" r="12708"/>
          <a:stretch>
            <a:fillRect/>
          </a:stretch>
        </p:blipFill>
        <p:spPr bwMode="auto">
          <a:xfrm>
            <a:off x="0" y="-33338"/>
            <a:ext cx="9144000" cy="6891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5 CuadroTexto"/>
          <p:cNvSpPr txBox="1"/>
          <p:nvPr/>
        </p:nvSpPr>
        <p:spPr>
          <a:xfrm>
            <a:off x="1334431" y="5420816"/>
            <a:ext cx="6475138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CO" sz="2000" b="1" dirty="0">
                <a:ln w="900" cmpd="sng">
                  <a:solidFill>
                    <a:schemeClr val="bg1">
                      <a:alpha val="55000"/>
                    </a:schemeClr>
                  </a:solidFill>
                  <a:prstDash val="solid"/>
                </a:ln>
                <a:solidFill>
                  <a:schemeClr val="bg1"/>
                </a:solidFill>
                <a:effectLst/>
                <a:latin typeface="Arial" pitchFamily="34" charset="0"/>
                <a:cs typeface="Arial" pitchFamily="34" charset="0"/>
              </a:rPr>
              <a:t>INFORME 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CO" sz="2000" b="1" dirty="0">
                <a:ln w="900" cmpd="sng">
                  <a:solidFill>
                    <a:schemeClr val="bg1">
                      <a:alpha val="55000"/>
                    </a:schemeClr>
                  </a:solidFill>
                  <a:prstDash val="solid"/>
                </a:ln>
                <a:solidFill>
                  <a:schemeClr val="bg1"/>
                </a:solidFill>
                <a:effectLst/>
                <a:latin typeface="Arial" pitchFamily="34" charset="0"/>
                <a:cs typeface="Arial" pitchFamily="34" charset="0"/>
              </a:rPr>
              <a:t>MEDICIÓN DE CUMPLIMIENTO AEROCOMERCIAL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CO" sz="2000" b="1" dirty="0">
                <a:ln w="900" cmpd="sng">
                  <a:solidFill>
                    <a:schemeClr val="bg1">
                      <a:alpha val="55000"/>
                    </a:schemeClr>
                  </a:solidFill>
                  <a:prstDash val="solid"/>
                </a:ln>
                <a:solidFill>
                  <a:schemeClr val="bg1"/>
                </a:solidFill>
                <a:effectLst/>
                <a:latin typeface="Arial" pitchFamily="34" charset="0"/>
                <a:cs typeface="Arial" pitchFamily="34" charset="0"/>
              </a:rPr>
              <a:t>ABRIL 2022</a:t>
            </a:r>
          </a:p>
        </p:txBody>
      </p:sp>
    </p:spTree>
    <p:extLst>
      <p:ext uri="{BB962C8B-B14F-4D97-AF65-F5344CB8AC3E}">
        <p14:creationId xmlns:p14="http://schemas.microsoft.com/office/powerpoint/2010/main" val="1460492394"/>
      </p:ext>
    </p:extLst>
  </p:cSld>
  <p:clrMapOvr>
    <a:masterClrMapping/>
  </p:clrMapOvr>
  <p:transition>
    <p:fade thruBlk="1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ítulo 5"/>
          <p:cNvSpPr txBox="1">
            <a:spLocks/>
          </p:cNvSpPr>
          <p:nvPr/>
        </p:nvSpPr>
        <p:spPr>
          <a:xfrm>
            <a:off x="1448521" y="73641"/>
            <a:ext cx="5652986" cy="1295817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s-CO" sz="2800" b="1" dirty="0">
                <a:solidFill>
                  <a:schemeClr val="tx2">
                    <a:lumMod val="75000"/>
                  </a:schemeClr>
                </a:solidFill>
              </a:rPr>
              <a:t>INDICADORES</a:t>
            </a:r>
          </a:p>
          <a:p>
            <a:pPr marL="0" indent="0" algn="ctr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s-CO" sz="2800" b="1" dirty="0">
                <a:solidFill>
                  <a:schemeClr val="tx2">
                    <a:lumMod val="75000"/>
                  </a:schemeClr>
                </a:solidFill>
              </a:rPr>
              <a:t>CUMPLIMIENTO AEROCOMERCIAL</a:t>
            </a:r>
          </a:p>
          <a:p>
            <a:pPr fontAlgn="auto">
              <a:spcAft>
                <a:spcPts val="0"/>
              </a:spcAft>
              <a:defRPr/>
            </a:pPr>
            <a:endParaRPr lang="es-CO" sz="2800" dirty="0"/>
          </a:p>
        </p:txBody>
      </p:sp>
      <p:sp>
        <p:nvSpPr>
          <p:cNvPr id="4" name="Subtítulo 5"/>
          <p:cNvSpPr txBox="1">
            <a:spLocks/>
          </p:cNvSpPr>
          <p:nvPr/>
        </p:nvSpPr>
        <p:spPr>
          <a:xfrm>
            <a:off x="420077" y="1837700"/>
            <a:ext cx="7855703" cy="4019134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s-CO" sz="1200" i="1" dirty="0">
                <a:solidFill>
                  <a:schemeClr val="tx2">
                    <a:lumMod val="75000"/>
                  </a:schemeClr>
                </a:solidFill>
              </a:rPr>
              <a:t>La medición del cumplimiento aerocomercial se realiza a los horarios e itinerarios programados por las empresas regulares de pasajeros tanto nacionales como extranjeras.  </a:t>
            </a:r>
          </a:p>
          <a:p>
            <a:pPr marL="0" indent="0" algn="just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es-CO" sz="1200" i="1" dirty="0">
              <a:solidFill>
                <a:schemeClr val="tx2">
                  <a:lumMod val="75000"/>
                </a:schemeClr>
              </a:solidFill>
            </a:endParaRPr>
          </a:p>
          <a:p>
            <a:pPr marL="0" indent="0" algn="just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s-CO" sz="1200" i="1" dirty="0">
                <a:solidFill>
                  <a:schemeClr val="tx2">
                    <a:lumMod val="75000"/>
                  </a:schemeClr>
                </a:solidFill>
              </a:rPr>
              <a:t>Los indicadores aquí publicados se generan con base en la información reportada por las aerolíneas y la correspondiente verificación por parte de esta autoridad aeronáutica respecto a la veracidad del cumplimiento y las causas del incumplimiento del itinerario programado.</a:t>
            </a:r>
          </a:p>
          <a:p>
            <a:pPr marL="0" indent="0" algn="just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es-CO" sz="1200" i="1" dirty="0">
              <a:solidFill>
                <a:schemeClr val="tx2">
                  <a:lumMod val="75000"/>
                </a:schemeClr>
              </a:solidFill>
            </a:endParaRPr>
          </a:p>
          <a:p>
            <a:pPr marL="0" indent="0" algn="just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s-CO" sz="1200" b="1" i="1" dirty="0">
                <a:solidFill>
                  <a:schemeClr val="tx2">
                    <a:lumMod val="75000"/>
                  </a:schemeClr>
                </a:solidFill>
              </a:rPr>
              <a:t>Indicador Calidad del Servicio: </a:t>
            </a:r>
            <a:r>
              <a:rPr lang="es-CO" sz="1200" i="1" dirty="0">
                <a:solidFill>
                  <a:schemeClr val="tx2">
                    <a:lumMod val="75000"/>
                  </a:schemeClr>
                </a:solidFill>
              </a:rPr>
              <a:t>Mide el cumplimiento de los itinerarios  programados por las aerolíneas, en el que se tiene en cuenta únicamente las causas imputables a las empresas regulares de pasajeros y que por ende afecta la calidad del servicio hacia el pasajero.</a:t>
            </a:r>
          </a:p>
          <a:p>
            <a:pPr marL="0" indent="0" algn="just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es-CO" sz="1200" i="1" dirty="0">
              <a:solidFill>
                <a:schemeClr val="tx2">
                  <a:lumMod val="75000"/>
                </a:schemeClr>
              </a:solidFill>
            </a:endParaRPr>
          </a:p>
          <a:p>
            <a:pPr marL="0" indent="0" algn="just">
              <a:spcBef>
                <a:spcPts val="0"/>
              </a:spcBef>
              <a:buNone/>
              <a:defRPr/>
            </a:pPr>
            <a:r>
              <a:rPr lang="es-CO" sz="1200" b="1" i="1" dirty="0">
                <a:solidFill>
                  <a:schemeClr val="tx2">
                    <a:lumMod val="75000"/>
                  </a:schemeClr>
                </a:solidFill>
              </a:rPr>
              <a:t>Indicador de Itinerario: </a:t>
            </a:r>
            <a:r>
              <a:rPr lang="es-CO" sz="1200" i="1" dirty="0">
                <a:solidFill>
                  <a:schemeClr val="tx2">
                    <a:lumMod val="75000"/>
                  </a:schemeClr>
                </a:solidFill>
              </a:rPr>
              <a:t>Mide el cumplimiento de los itinerarios programados por las aerolíneas, en el que se tiene en cuenta las Causas internas y externas, que afectaron la puntualidad de la hora de salida de sus vuelos.</a:t>
            </a:r>
          </a:p>
          <a:p>
            <a:pPr marL="0" indent="0" algn="just">
              <a:spcBef>
                <a:spcPts val="0"/>
              </a:spcBef>
              <a:buNone/>
              <a:defRPr/>
            </a:pPr>
            <a:endParaRPr lang="es-CO" sz="1200" i="1" dirty="0">
              <a:solidFill>
                <a:schemeClr val="tx2">
                  <a:lumMod val="75000"/>
                </a:schemeClr>
              </a:solidFill>
            </a:endParaRPr>
          </a:p>
          <a:p>
            <a:pPr marL="0" indent="0" algn="just">
              <a:spcBef>
                <a:spcPts val="0"/>
              </a:spcBef>
              <a:buNone/>
              <a:defRPr/>
            </a:pPr>
            <a:r>
              <a:rPr lang="es-CO" sz="1200" b="1" i="1" dirty="0">
                <a:solidFill>
                  <a:schemeClr val="tx2">
                    <a:lumMod val="75000"/>
                  </a:schemeClr>
                </a:solidFill>
              </a:rPr>
              <a:t>*Causas Internas: </a:t>
            </a:r>
            <a:r>
              <a:rPr lang="es-CO" sz="1200" i="1" dirty="0">
                <a:solidFill>
                  <a:schemeClr val="tx2">
                    <a:lumMod val="75000"/>
                  </a:schemeClr>
                </a:solidFill>
              </a:rPr>
              <a:t>Se refiere a los motivos imputables a la aerolínea que afectan la calidad del servicio hacia el pasajero.</a:t>
            </a:r>
          </a:p>
          <a:p>
            <a:pPr marL="0" indent="0" algn="just">
              <a:spcBef>
                <a:spcPts val="0"/>
              </a:spcBef>
              <a:buNone/>
              <a:defRPr/>
            </a:pPr>
            <a:r>
              <a:rPr lang="es-CO" sz="1200" b="1" i="1" dirty="0">
                <a:solidFill>
                  <a:schemeClr val="tx2">
                    <a:lumMod val="75000"/>
                  </a:schemeClr>
                </a:solidFill>
              </a:rPr>
              <a:t>*Causas Externas: </a:t>
            </a:r>
            <a:r>
              <a:rPr lang="es-CO" sz="1200" i="1" dirty="0">
                <a:solidFill>
                  <a:schemeClr val="tx2">
                    <a:lumMod val="75000"/>
                  </a:schemeClr>
                </a:solidFill>
              </a:rPr>
              <a:t>Se refiere a los motivos No imputables a la aerolínea que afectan la calidad del servicio hacia el pasajero.</a:t>
            </a:r>
          </a:p>
          <a:p>
            <a:pPr marL="0" indent="0" algn="just">
              <a:spcBef>
                <a:spcPts val="0"/>
              </a:spcBef>
              <a:buNone/>
              <a:defRPr/>
            </a:pPr>
            <a:endParaRPr lang="es-CO" sz="1200" i="1" dirty="0">
              <a:solidFill>
                <a:schemeClr val="tx2">
                  <a:lumMod val="75000"/>
                </a:schemeClr>
              </a:solidFill>
            </a:endParaRPr>
          </a:p>
          <a:p>
            <a:pPr marL="0" indent="0" algn="just">
              <a:spcBef>
                <a:spcPts val="0"/>
              </a:spcBef>
              <a:buNone/>
              <a:defRPr/>
            </a:pPr>
            <a:endParaRPr lang="es-CO" sz="1200" i="1" dirty="0">
              <a:solidFill>
                <a:schemeClr val="tx2">
                  <a:lumMod val="75000"/>
                </a:schemeClr>
              </a:solidFill>
            </a:endParaRPr>
          </a:p>
          <a:p>
            <a:pPr marL="0" indent="0" algn="just">
              <a:spcBef>
                <a:spcPts val="0"/>
              </a:spcBef>
              <a:buNone/>
              <a:defRPr/>
            </a:pPr>
            <a:endParaRPr lang="es-CO" sz="1200" b="1" i="1" dirty="0">
              <a:solidFill>
                <a:srgbClr val="7030A0"/>
              </a:solidFill>
            </a:endParaRPr>
          </a:p>
          <a:p>
            <a:pPr marL="0" indent="0" algn="just">
              <a:spcBef>
                <a:spcPts val="0"/>
              </a:spcBef>
              <a:buNone/>
              <a:defRPr/>
            </a:pPr>
            <a:r>
              <a:rPr lang="es-CO" sz="1200" b="1" i="1" dirty="0">
                <a:solidFill>
                  <a:srgbClr val="7030A0"/>
                </a:solidFill>
              </a:rPr>
              <a:t>Nota: La medición del cumplimiento aerocomercial a partir del mes de marzo, se basa en la Circula # 02 Versión 2 de 12 de Diciembre de 2017. </a:t>
            </a: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269" y="150566"/>
            <a:ext cx="1244252" cy="16102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530433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ítulo 5"/>
          <p:cNvSpPr txBox="1">
            <a:spLocks/>
          </p:cNvSpPr>
          <p:nvPr/>
        </p:nvSpPr>
        <p:spPr>
          <a:xfrm>
            <a:off x="760255" y="2509829"/>
            <a:ext cx="7632898" cy="719138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s-CO" sz="4200" b="1" dirty="0">
                <a:solidFill>
                  <a:schemeClr val="tx2">
                    <a:lumMod val="75000"/>
                  </a:schemeClr>
                </a:solidFill>
              </a:rPr>
              <a:t>CUMPLIMIENTO </a:t>
            </a:r>
          </a:p>
          <a:p>
            <a:pPr marL="0" indent="0" algn="ctr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s-CO" b="1" dirty="0">
                <a:solidFill>
                  <a:schemeClr val="tx2">
                    <a:lumMod val="75000"/>
                  </a:schemeClr>
                </a:solidFill>
              </a:rPr>
              <a:t>OPERACIÓN AEROLINEAS NACIONALES</a:t>
            </a:r>
          </a:p>
          <a:p>
            <a:pPr marL="0" indent="0" algn="ctr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es-CO" b="1" dirty="0">
              <a:solidFill>
                <a:schemeClr val="tx2">
                  <a:lumMod val="75000"/>
                </a:schemeClr>
              </a:solidFill>
            </a:endParaRPr>
          </a:p>
          <a:p>
            <a:pPr fontAlgn="auto">
              <a:spcAft>
                <a:spcPts val="0"/>
              </a:spcAft>
              <a:defRPr/>
            </a:pPr>
            <a:endParaRPr lang="es-CO" sz="4200" dirty="0"/>
          </a:p>
        </p:txBody>
      </p:sp>
    </p:spTree>
    <p:extLst>
      <p:ext uri="{BB962C8B-B14F-4D97-AF65-F5344CB8AC3E}">
        <p14:creationId xmlns:p14="http://schemas.microsoft.com/office/powerpoint/2010/main" val="387878642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ítulo 5"/>
          <p:cNvSpPr txBox="1">
            <a:spLocks/>
          </p:cNvSpPr>
          <p:nvPr/>
        </p:nvSpPr>
        <p:spPr>
          <a:xfrm>
            <a:off x="398930" y="447790"/>
            <a:ext cx="7632898" cy="719138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s-CO" sz="2200" b="1" dirty="0">
                <a:solidFill>
                  <a:schemeClr val="tx2">
                    <a:lumMod val="75000"/>
                  </a:schemeClr>
                </a:solidFill>
              </a:rPr>
              <a:t>INDICADORES OPERACIÓN AEROLINEAS NACIONALES</a:t>
            </a:r>
          </a:p>
          <a:p>
            <a:pPr marL="0" indent="0" algn="ctr">
              <a:buNone/>
              <a:defRPr/>
            </a:pPr>
            <a:r>
              <a:rPr lang="es-CO" sz="2200" b="1" dirty="0">
                <a:solidFill>
                  <a:schemeClr val="tx2">
                    <a:lumMod val="75000"/>
                  </a:schemeClr>
                </a:solidFill>
              </a:rPr>
              <a:t>ABRIL 2022</a:t>
            </a:r>
          </a:p>
          <a:p>
            <a:pPr fontAlgn="auto">
              <a:spcAft>
                <a:spcPts val="0"/>
              </a:spcAft>
              <a:defRPr/>
            </a:pPr>
            <a:endParaRPr lang="es-CO" sz="2200" dirty="0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4A010D34-8B6F-45BD-BEFE-DAD4452912E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3338" y="1750159"/>
            <a:ext cx="7157324" cy="39670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299319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ítulo 5"/>
          <p:cNvSpPr txBox="1">
            <a:spLocks/>
          </p:cNvSpPr>
          <p:nvPr/>
        </p:nvSpPr>
        <p:spPr>
          <a:xfrm>
            <a:off x="2039698" y="664592"/>
            <a:ext cx="4908395" cy="484344"/>
          </a:xfrm>
          <a:prstGeom prst="rect">
            <a:avLst/>
          </a:prstGeom>
          <a:effectLst>
            <a:glow rad="63500">
              <a:schemeClr val="accent1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0">
            <a:scrgbClr r="0" g="0" b="0"/>
          </a:lnRef>
          <a:fillRef idx="1002">
            <a:schemeClr val="lt2"/>
          </a:fillRef>
          <a:effectRef idx="0">
            <a:scrgbClr r="0" g="0" b="0"/>
          </a:effectRef>
          <a:fontRef idx="major"/>
        </p:style>
        <p:txBody>
          <a:bodyPr/>
          <a:lstStyle>
            <a:defPPr>
              <a:defRPr lang="es-ES"/>
            </a:defPPr>
            <a:lvl1pPr indent="0" algn="ctr" defTabSz="914400">
              <a:spcBef>
                <a:spcPct val="20000"/>
              </a:spcBef>
              <a:buFont typeface="Arial" pitchFamily="34" charset="0"/>
              <a:buNone/>
              <a:defRPr sz="2200" b="1">
                <a:solidFill>
                  <a:srgbClr val="000000"/>
                </a:solidFill>
              </a:defRPr>
            </a:lvl1pPr>
            <a:lvl2pPr marL="742950" indent="-285750" defTabSz="914400">
              <a:spcBef>
                <a:spcPct val="20000"/>
              </a:spcBef>
              <a:buFont typeface="Arial" pitchFamily="34" charset="0"/>
              <a:buChar char="–"/>
              <a:defRPr sz="2800"/>
            </a:lvl2pPr>
            <a:lvl3pPr marL="1143000" indent="-228600" defTabSz="914400">
              <a:spcBef>
                <a:spcPct val="20000"/>
              </a:spcBef>
              <a:buFont typeface="Arial" pitchFamily="34" charset="0"/>
              <a:buChar char="•"/>
              <a:defRPr sz="2400"/>
            </a:lvl3pPr>
            <a:lvl4pPr marL="1600200" indent="-228600" defTabSz="914400">
              <a:spcBef>
                <a:spcPct val="20000"/>
              </a:spcBef>
              <a:buFont typeface="Arial" pitchFamily="34" charset="0"/>
              <a:buChar char="–"/>
              <a:defRPr sz="2000"/>
            </a:lvl4pPr>
            <a:lvl5pPr marL="2057400" indent="-228600" defTabSz="914400">
              <a:spcBef>
                <a:spcPct val="20000"/>
              </a:spcBef>
              <a:buFont typeface="Arial" pitchFamily="34" charset="0"/>
              <a:buChar char="»"/>
              <a:defRPr sz="2000"/>
            </a:lvl5pPr>
            <a:lvl6pPr marL="2514600" indent="-228600" defTabSz="914400">
              <a:spcBef>
                <a:spcPct val="20000"/>
              </a:spcBef>
              <a:buFont typeface="Arial" pitchFamily="34" charset="0"/>
              <a:buChar char="•"/>
              <a:defRPr sz="2000"/>
            </a:lvl6pPr>
            <a:lvl7pPr marL="2971800" indent="-228600" defTabSz="914400">
              <a:spcBef>
                <a:spcPct val="20000"/>
              </a:spcBef>
              <a:buFont typeface="Arial" pitchFamily="34" charset="0"/>
              <a:buChar char="•"/>
              <a:defRPr sz="2000"/>
            </a:lvl7pPr>
            <a:lvl8pPr marL="3429000" indent="-228600" defTabSz="914400">
              <a:spcBef>
                <a:spcPct val="20000"/>
              </a:spcBef>
              <a:buFont typeface="Arial" pitchFamily="34" charset="0"/>
              <a:buChar char="•"/>
              <a:defRPr sz="2000"/>
            </a:lvl8pPr>
            <a:lvl9pPr marL="3886200" indent="-228600" defTabSz="914400">
              <a:spcBef>
                <a:spcPct val="20000"/>
              </a:spcBef>
              <a:buFont typeface="Arial" pitchFamily="34" charset="0"/>
              <a:buChar char="•"/>
              <a:defRPr sz="2000"/>
            </a:lvl9pPr>
          </a:lstStyle>
          <a:p>
            <a:r>
              <a:rPr lang="es-CO" dirty="0"/>
              <a:t>CUMPLIMIENTO CALIDAD DEL SERVICIO</a:t>
            </a: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E1D7F32E-C08D-4E93-8975-0D758FBAC2D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5248" y="1664966"/>
            <a:ext cx="8151058" cy="41321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315009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ubtítulo 5"/>
          <p:cNvSpPr txBox="1">
            <a:spLocks/>
          </p:cNvSpPr>
          <p:nvPr/>
        </p:nvSpPr>
        <p:spPr>
          <a:xfrm>
            <a:off x="2024110" y="661809"/>
            <a:ext cx="4792684" cy="484344"/>
          </a:xfrm>
          <a:prstGeom prst="rect">
            <a:avLst/>
          </a:prstGeom>
          <a:effectLst>
            <a:glow rad="63500">
              <a:schemeClr val="accent1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0">
            <a:scrgbClr r="0" g="0" b="0"/>
          </a:lnRef>
          <a:fillRef idx="1002">
            <a:schemeClr val="lt2"/>
          </a:fillRef>
          <a:effectRef idx="0">
            <a:scrgbClr r="0" g="0" b="0"/>
          </a:effectRef>
          <a:fontRef idx="major"/>
        </p:style>
        <p:txBody>
          <a:bodyPr/>
          <a:lstStyle>
            <a:defPPr>
              <a:defRPr lang="es-ES"/>
            </a:defPPr>
            <a:lvl1pPr indent="0" algn="ctr" defTabSz="914400">
              <a:spcBef>
                <a:spcPct val="20000"/>
              </a:spcBef>
              <a:buFont typeface="Arial" pitchFamily="34" charset="0"/>
              <a:buNone/>
              <a:defRPr sz="2200" b="1">
                <a:solidFill>
                  <a:srgbClr val="000000"/>
                </a:solidFill>
              </a:defRPr>
            </a:lvl1pPr>
            <a:lvl2pPr marL="742950" indent="-285750" defTabSz="914400">
              <a:spcBef>
                <a:spcPct val="20000"/>
              </a:spcBef>
              <a:buFont typeface="Arial" pitchFamily="34" charset="0"/>
              <a:buChar char="–"/>
              <a:defRPr sz="2800"/>
            </a:lvl2pPr>
            <a:lvl3pPr marL="1143000" indent="-228600" defTabSz="914400">
              <a:spcBef>
                <a:spcPct val="20000"/>
              </a:spcBef>
              <a:buFont typeface="Arial" pitchFamily="34" charset="0"/>
              <a:buChar char="•"/>
              <a:defRPr sz="2400"/>
            </a:lvl3pPr>
            <a:lvl4pPr marL="1600200" indent="-228600" defTabSz="914400">
              <a:spcBef>
                <a:spcPct val="20000"/>
              </a:spcBef>
              <a:buFont typeface="Arial" pitchFamily="34" charset="0"/>
              <a:buChar char="–"/>
              <a:defRPr sz="2000"/>
            </a:lvl4pPr>
            <a:lvl5pPr marL="2057400" indent="-228600" defTabSz="914400">
              <a:spcBef>
                <a:spcPct val="20000"/>
              </a:spcBef>
              <a:buFont typeface="Arial" pitchFamily="34" charset="0"/>
              <a:buChar char="»"/>
              <a:defRPr sz="2000"/>
            </a:lvl5pPr>
            <a:lvl6pPr marL="2514600" indent="-228600" defTabSz="914400">
              <a:spcBef>
                <a:spcPct val="20000"/>
              </a:spcBef>
              <a:buFont typeface="Arial" pitchFamily="34" charset="0"/>
              <a:buChar char="•"/>
              <a:defRPr sz="2000"/>
            </a:lvl6pPr>
            <a:lvl7pPr marL="2971800" indent="-228600" defTabSz="914400">
              <a:spcBef>
                <a:spcPct val="20000"/>
              </a:spcBef>
              <a:buFont typeface="Arial" pitchFamily="34" charset="0"/>
              <a:buChar char="•"/>
              <a:defRPr sz="2000"/>
            </a:lvl7pPr>
            <a:lvl8pPr marL="3429000" indent="-228600" defTabSz="914400">
              <a:spcBef>
                <a:spcPct val="20000"/>
              </a:spcBef>
              <a:buFont typeface="Arial" pitchFamily="34" charset="0"/>
              <a:buChar char="•"/>
              <a:defRPr sz="2000"/>
            </a:lvl8pPr>
            <a:lvl9pPr marL="3886200" indent="-228600" defTabSz="914400">
              <a:spcBef>
                <a:spcPct val="20000"/>
              </a:spcBef>
              <a:buFont typeface="Arial" pitchFamily="34" charset="0"/>
              <a:buChar char="•"/>
              <a:defRPr sz="2000"/>
            </a:lvl9pPr>
          </a:lstStyle>
          <a:p>
            <a:r>
              <a:rPr lang="es-CO" dirty="0"/>
              <a:t>CUMPLIMIENTO DE ITINERARIO</a:t>
            </a: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FCEE7040-8C5E-4330-B052-9D857CEB28B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7492" y="1727110"/>
            <a:ext cx="8151058" cy="39279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459396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ítulo 5"/>
          <p:cNvSpPr txBox="1">
            <a:spLocks/>
          </p:cNvSpPr>
          <p:nvPr/>
        </p:nvSpPr>
        <p:spPr>
          <a:xfrm>
            <a:off x="899592" y="2643931"/>
            <a:ext cx="7632898" cy="719138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s-CO" sz="4200" b="1" dirty="0">
                <a:solidFill>
                  <a:schemeClr val="tx2">
                    <a:lumMod val="75000"/>
                  </a:schemeClr>
                </a:solidFill>
              </a:rPr>
              <a:t>FINAL INFORME</a:t>
            </a:r>
          </a:p>
          <a:p>
            <a:pPr fontAlgn="auto">
              <a:spcAft>
                <a:spcPts val="0"/>
              </a:spcAft>
              <a:defRPr/>
            </a:pPr>
            <a:endParaRPr lang="es-CO" sz="4200" dirty="0"/>
          </a:p>
        </p:txBody>
      </p:sp>
    </p:spTree>
    <p:extLst>
      <p:ext uri="{BB962C8B-B14F-4D97-AF65-F5344CB8AC3E}">
        <p14:creationId xmlns:p14="http://schemas.microsoft.com/office/powerpoint/2010/main" val="732841133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Personalizar 1">
      <a:dk1>
        <a:srgbClr val="949494"/>
      </a:dk1>
      <a:lt1>
        <a:sysClr val="window" lastClr="FFFFFF"/>
      </a:lt1>
      <a:dk2>
        <a:srgbClr val="1F497D"/>
      </a:dk2>
      <a:lt2>
        <a:srgbClr val="EEECE1"/>
      </a:lt2>
      <a:accent1>
        <a:srgbClr val="365B86"/>
      </a:accent1>
      <a:accent2>
        <a:srgbClr val="C0000C"/>
      </a:accent2>
      <a:accent3>
        <a:srgbClr val="528414"/>
      </a:accent3>
      <a:accent4>
        <a:srgbClr val="5407A2"/>
      </a:accent4>
      <a:accent5>
        <a:srgbClr val="00BAD3"/>
      </a:accent5>
      <a:accent6>
        <a:srgbClr val="F75D00"/>
      </a:accent6>
      <a:hlink>
        <a:srgbClr val="002CD7"/>
      </a:hlink>
      <a:folHlink>
        <a:srgbClr val="A80067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74E918C3DD5CC44FB08F5A2D78177FFA" ma:contentTypeVersion="3" ma:contentTypeDescription="Crear nuevo documento." ma:contentTypeScope="" ma:versionID="d83090e217ad7806f95089cd75202b76">
  <xsd:schema xmlns:xsd="http://www.w3.org/2001/XMLSchema" xmlns:xs="http://www.w3.org/2001/XMLSchema" xmlns:p="http://schemas.microsoft.com/office/2006/metadata/properties" xmlns:ns2="8cf1b8fd-72df-4c21-8306-a5f720778edf" targetNamespace="http://schemas.microsoft.com/office/2006/metadata/properties" ma:root="true" ma:fieldsID="7aee7a9f0a8eac9d55db07a8daa255ab" ns2:_="">
    <xsd:import namespace="8cf1b8fd-72df-4c21-8306-a5f720778edf"/>
    <xsd:element name="properties">
      <xsd:complexType>
        <xsd:sequence>
          <xsd:element name="documentManagement">
            <xsd:complexType>
              <xsd:all>
                <xsd:element ref="ns2:Filtro" minOccurs="0"/>
                <xsd:element ref="ns2:Formato" minOccurs="0"/>
                <xsd:element ref="ns2:Ord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cf1b8fd-72df-4c21-8306-a5f720778edf" elementFormDefault="qualified">
    <xsd:import namespace="http://schemas.microsoft.com/office/2006/documentManagement/types"/>
    <xsd:import namespace="http://schemas.microsoft.com/office/infopath/2007/PartnerControls"/>
    <xsd:element name="Filtro" ma:index="8" nillable="true" ma:displayName="Filtro" ma:internalName="Filtro">
      <xsd:simpleType>
        <xsd:restriction base="dms:Text">
          <xsd:maxLength value="255"/>
        </xsd:restriction>
      </xsd:simpleType>
    </xsd:element>
    <xsd:element name="Formato" ma:index="9" nillable="true" ma:displayName="Formato" ma:default="/Style%20Library/Images/pdf.svg" ma:format="Dropdown" ma:internalName="Formato">
      <xsd:simpleType>
        <xsd:restriction base="dms:Choice">
          <xsd:enumeration value="/Style%20Library/Images/pdf.svg"/>
          <xsd:enumeration value="/Style%20Library/Images/doc.svg"/>
          <xsd:enumeration value="/Style%20Library/Images/xls.svg"/>
          <xsd:enumeration value="/Style%20Library/Images/ppt.svg"/>
          <xsd:enumeration value="/Style%20Library/Images/jpg.svg"/>
        </xsd:restriction>
      </xsd:simpleType>
    </xsd:element>
    <xsd:element name="Orden" ma:index="10" nillable="true" ma:displayName="Orden" ma:internalName="Orden">
      <xsd:simpleType>
        <xsd:restriction base="dms:Text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ni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Filtro xmlns="8cf1b8fd-72df-4c21-8306-a5f720778edf">2022</Filtro>
    <Orden xmlns="8cf1b8fd-72df-4c21-8306-a5f720778edf">146</Orden>
    <Formato xmlns="8cf1b8fd-72df-4c21-8306-a5f720778edf">/Style%20Library/Images/ppt.svg</Formato>
  </documentManagement>
</p:properties>
</file>

<file path=customXml/itemProps1.xml><?xml version="1.0" encoding="utf-8"?>
<ds:datastoreItem xmlns:ds="http://schemas.openxmlformats.org/officeDocument/2006/customXml" ds:itemID="{D5CC7235-C85D-44BB-BC65-525FD5738A0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8cf1b8fd-72df-4c21-8306-a5f720778edf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F4AF38C9-F9EC-4755-B9C6-CEC43DC0917F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2C972454-6444-4CC9-B315-4C43FA0E390B}">
  <ds:schemaRefs>
    <ds:schemaRef ds:uri="http://purl.org/dc/elements/1.1/"/>
    <ds:schemaRef ds:uri="http://schemas.microsoft.com/office/2006/documentManagement/types"/>
    <ds:schemaRef ds:uri="http://schemas.microsoft.com/office/infopath/2007/PartnerControls"/>
    <ds:schemaRef ds:uri="8cf1b8fd-72df-4c21-8306-a5f720778edf"/>
    <ds:schemaRef ds:uri="http://purl.org/dc/terms/"/>
    <ds:schemaRef ds:uri="http://schemas.openxmlformats.org/package/2006/metadata/core-properties"/>
    <ds:schemaRef ds:uri="http://purl.org/dc/dcmitype/"/>
    <ds:schemaRef ds:uri="http://schemas.microsoft.com/office/2006/metadata/propertie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TM03457496[[fn=Parallax]]</Template>
  <TotalTime>21394</TotalTime>
  <Words>258</Words>
  <Application>Microsoft Office PowerPoint</Application>
  <PresentationFormat>Presentación en pantalla (4:3)</PresentationFormat>
  <Paragraphs>27</Paragraphs>
  <Slides>7</Slides>
  <Notes>1</Notes>
  <HiddenSlides>0</HiddenSlides>
  <MMClips>0</MMClips>
  <ScaleCrop>false</ScaleCrop>
  <HeadingPairs>
    <vt:vector size="6" baseType="variant">
      <vt:variant>
        <vt:lpstr>Fuentes usadas</vt:lpstr>
      </vt:variant>
      <vt:variant>
        <vt:i4>2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7</vt:i4>
      </vt:variant>
    </vt:vector>
  </HeadingPairs>
  <TitlesOfParts>
    <vt:vector size="10" baseType="lpstr">
      <vt:lpstr>Arial</vt:lpstr>
      <vt:lpstr>Calibri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CUMPLIMIENTO AEROCOMERCIAL ABRIL 2022</dc:title>
  <dc:creator>CAMILO</dc:creator>
  <cp:lastModifiedBy>Juan David Dominguez Arrieta</cp:lastModifiedBy>
  <cp:revision>458</cp:revision>
  <cp:lastPrinted>2016-11-09T21:48:51Z</cp:lastPrinted>
  <dcterms:created xsi:type="dcterms:W3CDTF">2015-08-10T15:28:24Z</dcterms:created>
  <dcterms:modified xsi:type="dcterms:W3CDTF">2022-08-09T16:41:15Z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dlc_DocIdItemGuid">
    <vt:lpwstr>cec4cbde-bb3f-4cbc-a42e-4e4980bd765c</vt:lpwstr>
  </property>
  <property fmtid="{D5CDD505-2E9C-101B-9397-08002B2CF9AE}" pid="3" name="ContentTypeId">
    <vt:lpwstr>0x01010074E918C3DD5CC44FB08F5A2D78177FFA</vt:lpwstr>
  </property>
</Properties>
</file>